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8"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8777"/>
    <a:srgbClr val="9886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92" d="100"/>
          <a:sy n="92" d="100"/>
        </p:scale>
        <p:origin x="88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51AB0-C13A-4AAD-9B1D-29FDD1BE62C8}" type="datetimeFigureOut">
              <a:rPr lang="en-US" smtClean="0"/>
              <a:t>7/6/2022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93D0BC-E788-4832-89AE-474115EED406}" type="slidenum">
              <a:rPr lang="en-US" smtClean="0"/>
              <a:t>‹#›</a:t>
            </a:fld>
            <a:endParaRPr lang="en-US"/>
          </a:p>
        </p:txBody>
      </p:sp>
    </p:spTree>
    <p:extLst>
      <p:ext uri="{BB962C8B-B14F-4D97-AF65-F5344CB8AC3E}">
        <p14:creationId xmlns:p14="http://schemas.microsoft.com/office/powerpoint/2010/main" val="2130678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47B026A-1FDD-49F1-A430-D125C3154861}" type="datetimeFigureOut">
              <a:rPr lang="en-US" smtClean="0"/>
              <a:t>7/6/2022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3C2F3-9ADF-4D2A-8764-083352125628}" type="slidenum">
              <a:rPr lang="en-US" smtClean="0"/>
              <a:t>‹#›</a:t>
            </a:fld>
            <a:endParaRPr lang="en-US"/>
          </a:p>
        </p:txBody>
      </p:sp>
    </p:spTree>
    <p:extLst>
      <p:ext uri="{BB962C8B-B14F-4D97-AF65-F5344CB8AC3E}">
        <p14:creationId xmlns:p14="http://schemas.microsoft.com/office/powerpoint/2010/main" val="2269151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7B026A-1FDD-49F1-A430-D125C3154861}" type="datetimeFigureOut">
              <a:rPr lang="en-US" smtClean="0"/>
              <a:t>7/6/2022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3C2F3-9ADF-4D2A-8764-083352125628}" type="slidenum">
              <a:rPr lang="en-US" smtClean="0"/>
              <a:t>‹#›</a:t>
            </a:fld>
            <a:endParaRPr lang="en-US"/>
          </a:p>
        </p:txBody>
      </p:sp>
    </p:spTree>
    <p:extLst>
      <p:ext uri="{BB962C8B-B14F-4D97-AF65-F5344CB8AC3E}">
        <p14:creationId xmlns:p14="http://schemas.microsoft.com/office/powerpoint/2010/main" val="3457033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7B026A-1FDD-49F1-A430-D125C3154861}" type="datetimeFigureOut">
              <a:rPr lang="en-US" smtClean="0"/>
              <a:t>7/6/2022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3C2F3-9ADF-4D2A-8764-083352125628}" type="slidenum">
              <a:rPr lang="en-US" smtClean="0"/>
              <a:t>‹#›</a:t>
            </a:fld>
            <a:endParaRPr lang="en-US"/>
          </a:p>
        </p:txBody>
      </p:sp>
    </p:spTree>
    <p:extLst>
      <p:ext uri="{BB962C8B-B14F-4D97-AF65-F5344CB8AC3E}">
        <p14:creationId xmlns:p14="http://schemas.microsoft.com/office/powerpoint/2010/main" val="2952858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7B026A-1FDD-49F1-A430-D125C3154861}" type="datetimeFigureOut">
              <a:rPr lang="en-US" smtClean="0"/>
              <a:t>7/6/2022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3C2F3-9ADF-4D2A-8764-083352125628}" type="slidenum">
              <a:rPr lang="en-US" smtClean="0"/>
              <a:t>‹#›</a:t>
            </a:fld>
            <a:endParaRPr lang="en-US"/>
          </a:p>
        </p:txBody>
      </p:sp>
    </p:spTree>
    <p:extLst>
      <p:ext uri="{BB962C8B-B14F-4D97-AF65-F5344CB8AC3E}">
        <p14:creationId xmlns:p14="http://schemas.microsoft.com/office/powerpoint/2010/main" val="4220588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47B026A-1FDD-49F1-A430-D125C3154861}" type="datetimeFigureOut">
              <a:rPr lang="en-US" smtClean="0"/>
              <a:t>7/6/2022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3C2F3-9ADF-4D2A-8764-083352125628}" type="slidenum">
              <a:rPr lang="en-US" smtClean="0"/>
              <a:t>‹#›</a:t>
            </a:fld>
            <a:endParaRPr lang="en-US"/>
          </a:p>
        </p:txBody>
      </p:sp>
    </p:spTree>
    <p:extLst>
      <p:ext uri="{BB962C8B-B14F-4D97-AF65-F5344CB8AC3E}">
        <p14:creationId xmlns:p14="http://schemas.microsoft.com/office/powerpoint/2010/main" val="3944176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47B026A-1FDD-49F1-A430-D125C3154861}" type="datetimeFigureOut">
              <a:rPr lang="en-US" smtClean="0"/>
              <a:t>7/6/2022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3C2F3-9ADF-4D2A-8764-083352125628}" type="slidenum">
              <a:rPr lang="en-US" smtClean="0"/>
              <a:t>‹#›</a:t>
            </a:fld>
            <a:endParaRPr lang="en-US"/>
          </a:p>
        </p:txBody>
      </p:sp>
    </p:spTree>
    <p:extLst>
      <p:ext uri="{BB962C8B-B14F-4D97-AF65-F5344CB8AC3E}">
        <p14:creationId xmlns:p14="http://schemas.microsoft.com/office/powerpoint/2010/main" val="3304792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47B026A-1FDD-49F1-A430-D125C3154861}" type="datetimeFigureOut">
              <a:rPr lang="en-US" smtClean="0"/>
              <a:t>7/6/2022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B3C2F3-9ADF-4D2A-8764-083352125628}" type="slidenum">
              <a:rPr lang="en-US" smtClean="0"/>
              <a:t>‹#›</a:t>
            </a:fld>
            <a:endParaRPr lang="en-US"/>
          </a:p>
        </p:txBody>
      </p:sp>
    </p:spTree>
    <p:extLst>
      <p:ext uri="{BB962C8B-B14F-4D97-AF65-F5344CB8AC3E}">
        <p14:creationId xmlns:p14="http://schemas.microsoft.com/office/powerpoint/2010/main" val="1882995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47B026A-1FDD-49F1-A430-D125C3154861}" type="datetimeFigureOut">
              <a:rPr lang="en-US" smtClean="0"/>
              <a:t>7/6/2022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B3C2F3-9ADF-4D2A-8764-083352125628}" type="slidenum">
              <a:rPr lang="en-US" smtClean="0"/>
              <a:t>‹#›</a:t>
            </a:fld>
            <a:endParaRPr lang="en-US"/>
          </a:p>
        </p:txBody>
      </p:sp>
    </p:spTree>
    <p:extLst>
      <p:ext uri="{BB962C8B-B14F-4D97-AF65-F5344CB8AC3E}">
        <p14:creationId xmlns:p14="http://schemas.microsoft.com/office/powerpoint/2010/main" val="3155068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7B026A-1FDD-49F1-A430-D125C3154861}" type="datetimeFigureOut">
              <a:rPr lang="en-US" smtClean="0"/>
              <a:t>7/6/2022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B3C2F3-9ADF-4D2A-8764-083352125628}" type="slidenum">
              <a:rPr lang="en-US" smtClean="0"/>
              <a:t>‹#›</a:t>
            </a:fld>
            <a:endParaRPr lang="en-US"/>
          </a:p>
        </p:txBody>
      </p:sp>
    </p:spTree>
    <p:extLst>
      <p:ext uri="{BB962C8B-B14F-4D97-AF65-F5344CB8AC3E}">
        <p14:creationId xmlns:p14="http://schemas.microsoft.com/office/powerpoint/2010/main" val="820049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47B026A-1FDD-49F1-A430-D125C3154861}" type="datetimeFigureOut">
              <a:rPr lang="en-US" smtClean="0"/>
              <a:t>7/6/2022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3C2F3-9ADF-4D2A-8764-083352125628}" type="slidenum">
              <a:rPr lang="en-US" smtClean="0"/>
              <a:t>‹#›</a:t>
            </a:fld>
            <a:endParaRPr lang="en-US"/>
          </a:p>
        </p:txBody>
      </p:sp>
    </p:spTree>
    <p:extLst>
      <p:ext uri="{BB962C8B-B14F-4D97-AF65-F5344CB8AC3E}">
        <p14:creationId xmlns:p14="http://schemas.microsoft.com/office/powerpoint/2010/main" val="4180273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47B026A-1FDD-49F1-A430-D125C3154861}" type="datetimeFigureOut">
              <a:rPr lang="en-US" smtClean="0"/>
              <a:t>7/6/2022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3C2F3-9ADF-4D2A-8764-083352125628}" type="slidenum">
              <a:rPr lang="en-US" smtClean="0"/>
              <a:t>‹#›</a:t>
            </a:fld>
            <a:endParaRPr lang="en-US"/>
          </a:p>
        </p:txBody>
      </p:sp>
    </p:spTree>
    <p:extLst>
      <p:ext uri="{BB962C8B-B14F-4D97-AF65-F5344CB8AC3E}">
        <p14:creationId xmlns:p14="http://schemas.microsoft.com/office/powerpoint/2010/main" val="15209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7B026A-1FDD-49F1-A430-D125C3154861}" type="datetimeFigureOut">
              <a:rPr lang="en-US" smtClean="0"/>
              <a:t>7/6/2022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B3C2F3-9ADF-4D2A-8764-083352125628}" type="slidenum">
              <a:rPr lang="en-US" smtClean="0"/>
              <a:t>‹#›</a:t>
            </a:fld>
            <a:endParaRPr lang="en-US"/>
          </a:p>
        </p:txBody>
      </p:sp>
    </p:spTree>
    <p:extLst>
      <p:ext uri="{BB962C8B-B14F-4D97-AF65-F5344CB8AC3E}">
        <p14:creationId xmlns:p14="http://schemas.microsoft.com/office/powerpoint/2010/main" val="37243482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twitter.com/eSSLbangalore" TargetMode="External"/><Relationship Id="rId3" Type="http://schemas.openxmlformats.org/officeDocument/2006/relationships/image" Target="../media/image13.jpg"/><Relationship Id="rId7"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www.facebook.com/EsslEnterpriseSoftwareSolutionsLab" TargetMode="External"/><Relationship Id="rId11" Type="http://schemas.openxmlformats.org/officeDocument/2006/relationships/image" Target="../media/image17.png"/><Relationship Id="rId5" Type="http://schemas.openxmlformats.org/officeDocument/2006/relationships/image" Target="../media/image14.png"/><Relationship Id="rId10" Type="http://schemas.openxmlformats.org/officeDocument/2006/relationships/hyperlink" Target="https://www.linkedin.com/company/3490987?trk=tyah&amp;trkInfo=clickedVertical:company,clickedEntityId:3490987,idx:1-1-1,tarId:1443250419177,tas:essl%20security" TargetMode="External"/><Relationship Id="rId4" Type="http://schemas.openxmlformats.org/officeDocument/2006/relationships/hyperlink" Target="https://www.esslsecurity.com/" TargetMode="External"/><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36623" y="2760255"/>
            <a:ext cx="7793180" cy="923330"/>
          </a:xfrm>
          <a:prstGeom prst="rect">
            <a:avLst/>
          </a:prstGeom>
          <a:noFill/>
        </p:spPr>
        <p:txBody>
          <a:bodyPr wrap="square" rtlCol="0">
            <a:spAutoFit/>
          </a:bodyPr>
          <a:lstStyle/>
          <a:p>
            <a:r>
              <a:rPr lang="en-US" sz="3600" dirty="0" smtClean="0">
                <a:solidFill>
                  <a:schemeClr val="bg1"/>
                </a:solidFill>
                <a:latin typeface="Rockwell Condensed" panose="02060603050405020104" pitchFamily="18" charset="0"/>
                <a:cs typeface="Times New Roman" panose="02020603050405020304" pitchFamily="18" charset="0"/>
              </a:rPr>
              <a:t>Enterprise </a:t>
            </a:r>
            <a:r>
              <a:rPr lang="en-US" sz="3600" dirty="0">
                <a:solidFill>
                  <a:schemeClr val="bg1"/>
                </a:solidFill>
                <a:latin typeface="Rockwell Condensed" panose="02060603050405020104" pitchFamily="18" charset="0"/>
                <a:cs typeface="Times New Roman" panose="02020603050405020304" pitchFamily="18" charset="0"/>
              </a:rPr>
              <a:t>Software Solutions Lab Pvt. Ltd.</a:t>
            </a:r>
          </a:p>
          <a:p>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20942981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3999" cy="6858000"/>
          </a:xfrm>
          <a:prstGeom prst="rect">
            <a:avLst/>
          </a:prstGeom>
        </p:spPr>
      </p:pic>
      <p:sp>
        <p:nvSpPr>
          <p:cNvPr id="9" name="TextBox 8"/>
          <p:cNvSpPr txBox="1"/>
          <p:nvPr/>
        </p:nvSpPr>
        <p:spPr>
          <a:xfrm>
            <a:off x="2535383" y="327686"/>
            <a:ext cx="6348844" cy="584775"/>
          </a:xfrm>
          <a:prstGeom prst="rect">
            <a:avLst/>
          </a:prstGeom>
          <a:noFill/>
        </p:spPr>
        <p:txBody>
          <a:bodyPr wrap="square" rtlCol="0">
            <a:spAutoFit/>
          </a:bodyPr>
          <a:lstStyle/>
          <a:p>
            <a:r>
              <a:rPr lang="en-US" sz="3200" b="1" dirty="0">
                <a:latin typeface="Myriad Pro Black" panose="020B0803030403020204" pitchFamily="34" charset="0"/>
                <a:cs typeface="Times New Roman" panose="02020603050405020304" pitchFamily="18" charset="0"/>
              </a:rPr>
              <a:t>Hotel Lock </a:t>
            </a:r>
            <a:r>
              <a:rPr lang="en-US" sz="3200" b="1" dirty="0" smtClean="0">
                <a:latin typeface="Myriad Pro Black" panose="020B0803030403020204" pitchFamily="34" charset="0"/>
                <a:cs typeface="Times New Roman" panose="02020603050405020304" pitchFamily="18" charset="0"/>
              </a:rPr>
              <a:t>System Configuration</a:t>
            </a:r>
            <a:endParaRPr lang="en-US" sz="3200" b="1" dirty="0">
              <a:latin typeface="Myriad Pro Black" panose="020B0803030403020204" pitchFamily="34" charset="0"/>
              <a:cs typeface="Times New Roman" panose="02020603050405020304" pitchFamily="18"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854" y="1240147"/>
            <a:ext cx="7637392" cy="5399296"/>
          </a:xfrm>
          <a:prstGeom prst="rect">
            <a:avLst/>
          </a:prstGeom>
        </p:spPr>
      </p:pic>
    </p:spTree>
    <p:extLst>
      <p:ext uri="{BB962C8B-B14F-4D97-AF65-F5344CB8AC3E}">
        <p14:creationId xmlns:p14="http://schemas.microsoft.com/office/powerpoint/2010/main" val="803245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3999" cy="6858000"/>
          </a:xfrm>
          <a:prstGeom prst="rect">
            <a:avLst/>
          </a:prstGeom>
        </p:spPr>
      </p:pic>
      <p:pic>
        <p:nvPicPr>
          <p:cNvPr id="9" name="Content Placeholder 8"/>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3215" b="-104"/>
          <a:stretch/>
        </p:blipFill>
        <p:spPr>
          <a:xfrm>
            <a:off x="1553553" y="1210348"/>
            <a:ext cx="7590447" cy="5516729"/>
          </a:xfrm>
        </p:spPr>
      </p:pic>
      <p:pic>
        <p:nvPicPr>
          <p:cNvPr id="5" name="Picture 4">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416" y="2266586"/>
            <a:ext cx="446886" cy="446886"/>
          </a:xfrm>
          <a:prstGeom prst="rect">
            <a:avLst/>
          </a:prstGeom>
        </p:spPr>
      </p:pic>
      <p:pic>
        <p:nvPicPr>
          <p:cNvPr id="6" name="Picture 5">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9416" y="3178389"/>
            <a:ext cx="444607" cy="444607"/>
          </a:xfrm>
          <a:prstGeom prst="rect">
            <a:avLst/>
          </a:prstGeom>
        </p:spPr>
      </p:pic>
      <p:pic>
        <p:nvPicPr>
          <p:cNvPr id="7" name="Picture 6">
            <a:hlinkClick r:id="rId8"/>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9416" y="3968713"/>
            <a:ext cx="444607" cy="444607"/>
          </a:xfrm>
          <a:prstGeom prst="rect">
            <a:avLst/>
          </a:prstGeom>
        </p:spPr>
      </p:pic>
      <p:pic>
        <p:nvPicPr>
          <p:cNvPr id="8" name="Picture 7">
            <a:hlinkClick r:id="rId10"/>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9416" y="4759037"/>
            <a:ext cx="444607" cy="444607"/>
          </a:xfrm>
          <a:prstGeom prst="rect">
            <a:avLst/>
          </a:prstGeom>
        </p:spPr>
      </p:pic>
      <p:sp>
        <p:nvSpPr>
          <p:cNvPr id="10" name="TextBox 9"/>
          <p:cNvSpPr txBox="1"/>
          <p:nvPr/>
        </p:nvSpPr>
        <p:spPr>
          <a:xfrm>
            <a:off x="3553691" y="5496792"/>
            <a:ext cx="4321641" cy="707886"/>
          </a:xfrm>
          <a:prstGeom prst="rect">
            <a:avLst/>
          </a:prstGeom>
          <a:noFill/>
        </p:spPr>
        <p:txBody>
          <a:bodyPr wrap="square" rtlCol="0">
            <a:spAutoFit/>
          </a:bodyPr>
          <a:lstStyle/>
          <a:p>
            <a:r>
              <a:rPr lang="en-US" sz="4000" b="1" dirty="0">
                <a:latin typeface="Kunstler Script" panose="030304020206070D0D06" pitchFamily="66" charset="0"/>
                <a:cs typeface="Times New Roman" pitchFamily="18" charset="0"/>
              </a:rPr>
              <a:t>For Your Time &amp; Attention</a:t>
            </a:r>
            <a:endParaRPr lang="en-US" sz="4000" b="1" dirty="0">
              <a:latin typeface="Kunstler Script" panose="030304020206070D0D06" pitchFamily="66" charset="0"/>
            </a:endParaRPr>
          </a:p>
        </p:txBody>
      </p:sp>
    </p:spTree>
    <p:extLst>
      <p:ext uri="{BB962C8B-B14F-4D97-AF65-F5344CB8AC3E}">
        <p14:creationId xmlns:p14="http://schemas.microsoft.com/office/powerpoint/2010/main" val="880020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62847" y="178090"/>
            <a:ext cx="2193293" cy="1046440"/>
          </a:xfrm>
          <a:prstGeom prst="rect">
            <a:avLst/>
          </a:prstGeom>
          <a:noFill/>
        </p:spPr>
        <p:txBody>
          <a:bodyPr wrap="none" rtlCol="0">
            <a:spAutoFit/>
          </a:bodyPr>
          <a:lstStyle/>
          <a:p>
            <a:r>
              <a:rPr lang="en-US" sz="4400" b="1" dirty="0">
                <a:solidFill>
                  <a:schemeClr val="bg1"/>
                </a:solidFill>
                <a:latin typeface="Rockwell Condensed" panose="02060603050405020104" pitchFamily="18" charset="0"/>
                <a:cs typeface="Times New Roman" panose="02020603050405020304" pitchFamily="18" charset="0"/>
              </a:rPr>
              <a:t>Overview</a:t>
            </a:r>
          </a:p>
          <a:p>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3999" cy="6858000"/>
          </a:xfrm>
          <a:prstGeom prst="rect">
            <a:avLst/>
          </a:prstGeom>
        </p:spPr>
      </p:pic>
      <p:sp>
        <p:nvSpPr>
          <p:cNvPr id="10" name="TextBox 9"/>
          <p:cNvSpPr txBox="1"/>
          <p:nvPr/>
        </p:nvSpPr>
        <p:spPr>
          <a:xfrm>
            <a:off x="3792682" y="280555"/>
            <a:ext cx="3252354" cy="923330"/>
          </a:xfrm>
          <a:prstGeom prst="rect">
            <a:avLst/>
          </a:prstGeom>
          <a:noFill/>
        </p:spPr>
        <p:txBody>
          <a:bodyPr wrap="square" rtlCol="0">
            <a:spAutoFit/>
          </a:bodyPr>
          <a:lstStyle/>
          <a:p>
            <a:r>
              <a:rPr lang="en-US" sz="3600" b="1" dirty="0" smtClean="0">
                <a:latin typeface="Myriad Pro Black" panose="020B0803030403020204" pitchFamily="34" charset="0"/>
                <a:cs typeface="Times New Roman" panose="02020603050405020304" pitchFamily="18" charset="0"/>
              </a:rPr>
              <a:t>Product  </a:t>
            </a:r>
            <a:r>
              <a:rPr lang="en-US" sz="3600" b="1" dirty="0">
                <a:latin typeface="Myriad Pro Black" panose="020B0803030403020204" pitchFamily="34" charset="0"/>
                <a:cs typeface="Times New Roman" panose="02020603050405020304" pitchFamily="18" charset="0"/>
              </a:rPr>
              <a:t>Info</a:t>
            </a:r>
          </a:p>
          <a:p>
            <a:endParaRPr lang="en-US" dirty="0"/>
          </a:p>
        </p:txBody>
      </p:sp>
      <p:sp>
        <p:nvSpPr>
          <p:cNvPr id="11" name="TextBox 10"/>
          <p:cNvSpPr txBox="1"/>
          <p:nvPr/>
        </p:nvSpPr>
        <p:spPr>
          <a:xfrm>
            <a:off x="635011" y="1553558"/>
            <a:ext cx="6410025" cy="523220"/>
          </a:xfrm>
          <a:prstGeom prst="rect">
            <a:avLst/>
          </a:prstGeom>
          <a:noFill/>
        </p:spPr>
        <p:txBody>
          <a:bodyPr wrap="none" rtlCol="0">
            <a:spAutoFit/>
          </a:bodyPr>
          <a:lstStyle/>
          <a:p>
            <a:r>
              <a:rPr lang="en-US" b="1" dirty="0">
                <a:latin typeface="Times New Roman" pitchFamily="18" charset="0"/>
                <a:cs typeface="Times New Roman" pitchFamily="18" charset="0"/>
              </a:rPr>
              <a:t> </a:t>
            </a:r>
            <a:r>
              <a:rPr lang="en-US" sz="2800" b="1" dirty="0">
                <a:cs typeface="Times New Roman" pitchFamily="18" charset="0"/>
              </a:rPr>
              <a:t>HL-100  Electronic Hotel Lock- RFID Based</a:t>
            </a:r>
            <a:endParaRPr lang="en-US" sz="2800" dirty="0"/>
          </a:p>
        </p:txBody>
      </p:sp>
      <p:sp>
        <p:nvSpPr>
          <p:cNvPr id="13" name="TextBox 12"/>
          <p:cNvSpPr txBox="1"/>
          <p:nvPr/>
        </p:nvSpPr>
        <p:spPr>
          <a:xfrm>
            <a:off x="683754" y="2128917"/>
            <a:ext cx="7776488" cy="1200329"/>
          </a:xfrm>
          <a:prstGeom prst="rect">
            <a:avLst/>
          </a:prstGeom>
          <a:noFill/>
        </p:spPr>
        <p:txBody>
          <a:bodyPr wrap="none" rtlCol="0">
            <a:spAutoFit/>
          </a:bodyPr>
          <a:lstStyle/>
          <a:p>
            <a:r>
              <a:rPr lang="en-US" dirty="0">
                <a:cs typeface="Times New Roman" pitchFamily="18" charset="0"/>
              </a:rPr>
              <a:t>eSSL provides the latest Radio Frequency Identification technology with typical </a:t>
            </a:r>
            <a:endParaRPr lang="en-US" dirty="0" smtClean="0">
              <a:cs typeface="Times New Roman" pitchFamily="18" charset="0"/>
            </a:endParaRPr>
          </a:p>
          <a:p>
            <a:r>
              <a:rPr lang="en-US" dirty="0" smtClean="0">
                <a:cs typeface="Times New Roman" pitchFamily="18" charset="0"/>
              </a:rPr>
              <a:t>outline </a:t>
            </a:r>
            <a:r>
              <a:rPr lang="en-US" dirty="0">
                <a:cs typeface="Times New Roman" pitchFamily="18" charset="0"/>
              </a:rPr>
              <a:t>design. Lock is specifically designed for those people who are looking for </a:t>
            </a:r>
            <a:endParaRPr lang="en-US" dirty="0" smtClean="0">
              <a:cs typeface="Times New Roman" pitchFamily="18" charset="0"/>
            </a:endParaRPr>
          </a:p>
          <a:p>
            <a:r>
              <a:rPr lang="en-US" dirty="0" smtClean="0">
                <a:cs typeface="Times New Roman" pitchFamily="18" charset="0"/>
              </a:rPr>
              <a:t>better </a:t>
            </a:r>
            <a:r>
              <a:rPr lang="en-US" dirty="0">
                <a:cs typeface="Times New Roman" pitchFamily="18" charset="0"/>
              </a:rPr>
              <a:t>quality products with competitive price</a:t>
            </a:r>
            <a:r>
              <a:rPr lang="en-US" dirty="0">
                <a:latin typeface="Times New Roman" pitchFamily="18" charset="0"/>
                <a:cs typeface="Times New Roman" pitchFamily="18" charset="0"/>
              </a:rPr>
              <a:t>.</a:t>
            </a:r>
          </a:p>
          <a:p>
            <a:endParaRPr lang="en-US"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305" y="2815275"/>
            <a:ext cx="4149436" cy="4149436"/>
          </a:xfrm>
          <a:prstGeom prst="rect">
            <a:avLst/>
          </a:prstGeom>
        </p:spPr>
      </p:pic>
      <p:sp>
        <p:nvSpPr>
          <p:cNvPr id="15" name="Rectangle 14"/>
          <p:cNvSpPr/>
          <p:nvPr/>
        </p:nvSpPr>
        <p:spPr>
          <a:xfrm>
            <a:off x="3667598" y="3836910"/>
            <a:ext cx="2598933" cy="461665"/>
          </a:xfrm>
          <a:prstGeom prst="rect">
            <a:avLst/>
          </a:prstGeom>
        </p:spPr>
        <p:txBody>
          <a:bodyPr wrap="square">
            <a:spAutoFit/>
          </a:bodyPr>
          <a:lstStyle/>
          <a:p>
            <a:r>
              <a:rPr lang="en-US" sz="2400" b="1" dirty="0">
                <a:cs typeface="Times New Roman" pitchFamily="18" charset="0"/>
              </a:rPr>
              <a:t>RFID Specifications</a:t>
            </a:r>
            <a:endParaRPr lang="en-US" sz="2400" dirty="0"/>
          </a:p>
        </p:txBody>
      </p:sp>
      <p:sp>
        <p:nvSpPr>
          <p:cNvPr id="17" name="Rectangle 16"/>
          <p:cNvSpPr/>
          <p:nvPr/>
        </p:nvSpPr>
        <p:spPr>
          <a:xfrm>
            <a:off x="3667598" y="4351031"/>
            <a:ext cx="4572000" cy="1200329"/>
          </a:xfrm>
          <a:prstGeom prst="rect">
            <a:avLst/>
          </a:prstGeom>
        </p:spPr>
        <p:txBody>
          <a:bodyPr>
            <a:spAutoFit/>
          </a:bodyPr>
          <a:lstStyle/>
          <a:p>
            <a:r>
              <a:rPr lang="en-US" dirty="0">
                <a:cs typeface="Times New Roman" pitchFamily="18" charset="0"/>
              </a:rPr>
              <a:t>13.56MHz technology Compatible with the following standard: ISO 14443 A (MIFARE Classic)Eleven free sectors for future All-in-one card application use</a:t>
            </a:r>
            <a:endParaRPr lang="en-US" dirty="0">
              <a:cs typeface="Times New Roman" pitchFamily="18" charset="0"/>
            </a:endParaRPr>
          </a:p>
        </p:txBody>
      </p:sp>
    </p:spTree>
    <p:extLst>
      <p:ext uri="{BB962C8B-B14F-4D97-AF65-F5344CB8AC3E}">
        <p14:creationId xmlns:p14="http://schemas.microsoft.com/office/powerpoint/2010/main" val="34920823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3999" cy="6858000"/>
          </a:xfrm>
          <a:prstGeom prst="rect">
            <a:avLst/>
          </a:prstGeom>
        </p:spPr>
      </p:pic>
      <p:sp>
        <p:nvSpPr>
          <p:cNvPr id="11" name="TextBox 10"/>
          <p:cNvSpPr txBox="1"/>
          <p:nvPr/>
        </p:nvSpPr>
        <p:spPr>
          <a:xfrm>
            <a:off x="3792681" y="280555"/>
            <a:ext cx="4384963" cy="646331"/>
          </a:xfrm>
          <a:prstGeom prst="rect">
            <a:avLst/>
          </a:prstGeom>
          <a:noFill/>
        </p:spPr>
        <p:txBody>
          <a:bodyPr wrap="square" rtlCol="0">
            <a:spAutoFit/>
          </a:bodyPr>
          <a:lstStyle/>
          <a:p>
            <a:r>
              <a:rPr lang="en-US" sz="3600" b="1" dirty="0" smtClean="0">
                <a:latin typeface="Myriad Pro Black" panose="020B0803030403020204" pitchFamily="34" charset="0"/>
                <a:cs typeface="Times New Roman" panose="02020603050405020304" pitchFamily="18" charset="0"/>
              </a:rPr>
              <a:t>HL100  Features</a:t>
            </a:r>
            <a:endParaRPr lang="en-US" dirty="0"/>
          </a:p>
        </p:txBody>
      </p:sp>
      <p:sp>
        <p:nvSpPr>
          <p:cNvPr id="5" name="Rectangle 4"/>
          <p:cNvSpPr/>
          <p:nvPr/>
        </p:nvSpPr>
        <p:spPr>
          <a:xfrm>
            <a:off x="477980" y="1825625"/>
            <a:ext cx="8458202" cy="4247317"/>
          </a:xfrm>
          <a:prstGeom prst="rect">
            <a:avLst/>
          </a:prstGeom>
        </p:spPr>
        <p:txBody>
          <a:bodyPr wrap="square" numCol="1">
            <a:spAutoFit/>
          </a:bodyPr>
          <a:lstStyle/>
          <a:p>
            <a:pPr marL="285750" indent="-285750" fontAlgn="base">
              <a:buFont typeface="Wingdings" panose="05000000000000000000" pitchFamily="2" charset="2"/>
              <a:buChar char="v"/>
            </a:pPr>
            <a:r>
              <a:rPr lang="en-US" dirty="0" smtClean="0">
                <a:cs typeface="Times New Roman" pitchFamily="18" charset="0"/>
              </a:rPr>
              <a:t>Standalone electronic lock with RFID technology.</a:t>
            </a:r>
          </a:p>
          <a:p>
            <a:pPr marL="285750" indent="-285750" fontAlgn="base">
              <a:buFont typeface="Wingdings" panose="05000000000000000000" pitchFamily="2" charset="2"/>
              <a:buChar char="v"/>
            </a:pPr>
            <a:r>
              <a:rPr lang="en-US" dirty="0" smtClean="0">
                <a:cs typeface="Times New Roman" pitchFamily="18" charset="0"/>
              </a:rPr>
              <a:t>High </a:t>
            </a:r>
            <a:r>
              <a:rPr lang="en-US" dirty="0">
                <a:cs typeface="Times New Roman" pitchFamily="18" charset="0"/>
              </a:rPr>
              <a:t>security stainless steel mortise lock case available in ANSI, AUS and EURO </a:t>
            </a:r>
            <a:r>
              <a:rPr lang="en-US" dirty="0" smtClean="0">
                <a:cs typeface="Times New Roman" pitchFamily="18" charset="0"/>
              </a:rPr>
              <a:t>versions</a:t>
            </a:r>
            <a:r>
              <a:rPr lang="en-US" dirty="0">
                <a:cs typeface="Times New Roman" pitchFamily="18" charset="0"/>
              </a:rPr>
              <a:t>.</a:t>
            </a:r>
          </a:p>
          <a:p>
            <a:pPr marL="285750" indent="-285750" fontAlgn="base">
              <a:buFont typeface="Wingdings" panose="05000000000000000000" pitchFamily="2" charset="2"/>
              <a:buChar char="v"/>
            </a:pPr>
            <a:r>
              <a:rPr lang="en-US" dirty="0" smtClean="0">
                <a:cs typeface="Times New Roman" pitchFamily="18" charset="0"/>
              </a:rPr>
              <a:t>Stainless steel handle with high strength central spindle.3-point stainless steel latch construction with antifriction mechanism.</a:t>
            </a:r>
          </a:p>
          <a:p>
            <a:pPr marL="285750" indent="-285750" fontAlgn="base">
              <a:buFont typeface="Wingdings" panose="05000000000000000000" pitchFamily="2" charset="2"/>
              <a:buChar char="v"/>
            </a:pPr>
            <a:r>
              <a:rPr lang="en-US" dirty="0" smtClean="0">
                <a:cs typeface="Times New Roman" pitchFamily="18" charset="0"/>
              </a:rPr>
              <a:t>Mortise </a:t>
            </a:r>
            <a:r>
              <a:rPr lang="en-US" dirty="0">
                <a:cs typeface="Times New Roman" pitchFamily="18" charset="0"/>
              </a:rPr>
              <a:t>equipped 20mm throw high strength deadbolt.</a:t>
            </a:r>
          </a:p>
          <a:p>
            <a:pPr marL="285750" indent="-285750" fontAlgn="base">
              <a:buFont typeface="Wingdings" panose="05000000000000000000" pitchFamily="2" charset="2"/>
              <a:buChar char="v"/>
            </a:pPr>
            <a:r>
              <a:rPr lang="en-US" dirty="0">
                <a:cs typeface="Times New Roman" pitchFamily="18" charset="0"/>
              </a:rPr>
              <a:t>Panic release function - the deadbolt </a:t>
            </a:r>
            <a:r>
              <a:rPr lang="en-US" dirty="0" smtClean="0">
                <a:cs typeface="Times New Roman" pitchFamily="18" charset="0"/>
              </a:rPr>
              <a:t>&amp;latch </a:t>
            </a:r>
            <a:r>
              <a:rPr lang="en-US" dirty="0">
                <a:cs typeface="Times New Roman" pitchFamily="18" charset="0"/>
              </a:rPr>
              <a:t>are automatically retracted by inside handle for easy regress in emergency situation.</a:t>
            </a:r>
          </a:p>
          <a:p>
            <a:pPr marL="285750" indent="-285750" fontAlgn="base">
              <a:buFont typeface="Wingdings" panose="05000000000000000000" pitchFamily="2" charset="2"/>
              <a:buChar char="v"/>
            </a:pPr>
            <a:r>
              <a:rPr lang="en-US" dirty="0">
                <a:cs typeface="Times New Roman" pitchFamily="18" charset="0"/>
              </a:rPr>
              <a:t>ADA compliant (guest with physical disabilities).</a:t>
            </a:r>
          </a:p>
          <a:p>
            <a:pPr marL="285750" indent="-285750" fontAlgn="base">
              <a:buFont typeface="Wingdings" panose="05000000000000000000" pitchFamily="2" charset="2"/>
              <a:buChar char="v"/>
            </a:pPr>
            <a:r>
              <a:rPr lang="en-US" dirty="0">
                <a:cs typeface="Times New Roman" pitchFamily="18" charset="0"/>
              </a:rPr>
              <a:t>Future proof re-programmable FLASH RAM lock memory.</a:t>
            </a:r>
          </a:p>
          <a:p>
            <a:pPr marL="285750" indent="-285750" fontAlgn="base">
              <a:buFont typeface="Wingdings" panose="05000000000000000000" pitchFamily="2" charset="2"/>
              <a:buChar char="v"/>
            </a:pPr>
            <a:r>
              <a:rPr lang="en-US" dirty="0">
                <a:cs typeface="Times New Roman" pitchFamily="18" charset="0"/>
              </a:rPr>
              <a:t>Powered by four AA batteries that provide up to1 year normal life time.</a:t>
            </a:r>
          </a:p>
          <a:p>
            <a:pPr marL="285750" indent="-285750" fontAlgn="base">
              <a:buFont typeface="Wingdings" panose="05000000000000000000" pitchFamily="2" charset="2"/>
              <a:buChar char="v"/>
            </a:pPr>
            <a:r>
              <a:rPr lang="en-US" dirty="0">
                <a:cs typeface="Times New Roman" pitchFamily="18" charset="0"/>
              </a:rPr>
              <a:t>414 events audit trail.</a:t>
            </a:r>
          </a:p>
          <a:p>
            <a:pPr marL="285750" indent="-285750" fontAlgn="base">
              <a:buFont typeface="Wingdings" panose="05000000000000000000" pitchFamily="2" charset="2"/>
              <a:buChar char="v"/>
            </a:pPr>
            <a:r>
              <a:rPr lang="en-US" dirty="0">
                <a:cs typeface="Times New Roman" pitchFamily="18" charset="0"/>
              </a:rPr>
              <a:t>Compatible with BIS HOTEL software platform.</a:t>
            </a:r>
          </a:p>
          <a:p>
            <a:pPr marL="285750" indent="-285750" fontAlgn="base">
              <a:buFont typeface="Wingdings" panose="05000000000000000000" pitchFamily="2" charset="2"/>
              <a:buChar char="v"/>
            </a:pPr>
            <a:r>
              <a:rPr lang="en-US" dirty="0">
                <a:cs typeface="Times New Roman" pitchFamily="18" charset="0"/>
              </a:rPr>
              <a:t>High security mechanical override cylinder available.</a:t>
            </a:r>
          </a:p>
          <a:p>
            <a:pPr marL="285750" indent="-285750" fontAlgn="base">
              <a:buFont typeface="Wingdings" panose="05000000000000000000" pitchFamily="2" charset="2"/>
              <a:buChar char="v"/>
            </a:pPr>
            <a:r>
              <a:rPr lang="en-US" dirty="0">
                <a:cs typeface="Times New Roman" pitchFamily="18" charset="0"/>
              </a:rPr>
              <a:t>Compatible hotel function and residential function.</a:t>
            </a:r>
            <a:endParaRPr lang="en-US" dirty="0">
              <a:cs typeface="Times New Roman" pitchFamily="18" charset="0"/>
            </a:endParaRPr>
          </a:p>
        </p:txBody>
      </p:sp>
    </p:spTree>
    <p:extLst>
      <p:ext uri="{BB962C8B-B14F-4D97-AF65-F5344CB8AC3E}">
        <p14:creationId xmlns:p14="http://schemas.microsoft.com/office/powerpoint/2010/main" val="606431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3999" cy="6858000"/>
          </a:xfrm>
          <a:prstGeom prst="rect">
            <a:avLst/>
          </a:prstGeom>
        </p:spPr>
      </p:pic>
      <p:sp>
        <p:nvSpPr>
          <p:cNvPr id="8" name="Rectangle 7"/>
          <p:cNvSpPr/>
          <p:nvPr/>
        </p:nvSpPr>
        <p:spPr>
          <a:xfrm>
            <a:off x="241585" y="1537856"/>
            <a:ext cx="8660825" cy="5016758"/>
          </a:xfrm>
          <a:prstGeom prst="rect">
            <a:avLst/>
          </a:prstGeom>
        </p:spPr>
        <p:txBody>
          <a:bodyPr wrap="square">
            <a:spAutoFit/>
          </a:bodyPr>
          <a:lstStyle/>
          <a:p>
            <a:pPr marL="285750" indent="-285750" fontAlgn="base">
              <a:buFont typeface="Wingdings" panose="05000000000000000000" pitchFamily="2" charset="2"/>
              <a:buChar char="v"/>
            </a:pPr>
            <a:r>
              <a:rPr lang="en-US" sz="1600" dirty="0">
                <a:cs typeface="Times New Roman" pitchFamily="18" charset="0"/>
              </a:rPr>
              <a:t>More Guest Satisfaction: Worldwide famous </a:t>
            </a:r>
            <a:r>
              <a:rPr lang="en-US" sz="1600" dirty="0" err="1">
                <a:cs typeface="Times New Roman" pitchFamily="18" charset="0"/>
              </a:rPr>
              <a:t>Mifare</a:t>
            </a:r>
            <a:r>
              <a:rPr lang="en-US" sz="1600" dirty="0">
                <a:cs typeface="Times New Roman" pitchFamily="18" charset="0"/>
              </a:rPr>
              <a:t> contactless technology for all guest and staff cards. No need to insert keycard, easier to access guest room.</a:t>
            </a:r>
          </a:p>
          <a:p>
            <a:pPr marL="285750" indent="-285750" fontAlgn="base">
              <a:buFont typeface="Wingdings" panose="05000000000000000000" pitchFamily="2" charset="2"/>
              <a:buChar char="v"/>
            </a:pPr>
            <a:r>
              <a:rPr lang="en-US" sz="1600" dirty="0">
                <a:cs typeface="Times New Roman" pitchFamily="18" charset="0"/>
              </a:rPr>
              <a:t> More Security: Anti-hacker technology for locks. Unlike other competitor’s keycards can be hacked into lock memory through mini USB port on outside escutcheon, crack and open the keycards. Be-Tech anti-hacker technology not allows re-program FLASH RAM lock memory from outside escutcheon. </a:t>
            </a:r>
          </a:p>
          <a:p>
            <a:pPr marL="285750" indent="-285750" fontAlgn="base">
              <a:buFont typeface="Wingdings" panose="05000000000000000000" pitchFamily="2" charset="2"/>
              <a:buChar char="v"/>
            </a:pPr>
            <a:r>
              <a:rPr lang="en-US" sz="1600" dirty="0">
                <a:cs typeface="Times New Roman" pitchFamily="18" charset="0"/>
              </a:rPr>
              <a:t>More Adaptability: RFID keycards and carriers can be used for any style hotels, you can choose from low cost guest card, wristbands and key fobs to perfectly match different hotel type: Business, Resort, Spa, All-Inclusive. </a:t>
            </a:r>
          </a:p>
          <a:p>
            <a:pPr marL="285750" indent="-285750" fontAlgn="base">
              <a:buFont typeface="Wingdings" panose="05000000000000000000" pitchFamily="2" charset="2"/>
              <a:buChar char="v"/>
            </a:pPr>
            <a:r>
              <a:rPr lang="en-US" sz="1600" dirty="0">
                <a:cs typeface="Times New Roman" pitchFamily="18" charset="0"/>
              </a:rPr>
              <a:t>More Information and Control: BASE electronic lock can check information on handheld Service Terminal for better information and management: Entry record audit trail, low battery status, real-time clock adjustment, etc…</a:t>
            </a:r>
          </a:p>
          <a:p>
            <a:pPr marL="285750" indent="-285750" fontAlgn="base">
              <a:buFont typeface="Wingdings" panose="05000000000000000000" pitchFamily="2" charset="2"/>
              <a:buChar char="v"/>
            </a:pPr>
            <a:r>
              <a:rPr lang="en-US" sz="1600" dirty="0">
                <a:cs typeface="Times New Roman" pitchFamily="18" charset="0"/>
              </a:rPr>
              <a:t>More Integration: You can integrate and interface BASE RFID keycards with other applications at your hotel. </a:t>
            </a:r>
          </a:p>
          <a:p>
            <a:pPr marL="285750" indent="-285750" fontAlgn="base">
              <a:buFont typeface="Wingdings" panose="05000000000000000000" pitchFamily="2" charset="2"/>
              <a:buChar char="v"/>
            </a:pPr>
            <a:r>
              <a:rPr lang="en-US" sz="1600" dirty="0">
                <a:cs typeface="Times New Roman" pitchFamily="18" charset="0"/>
              </a:rPr>
              <a:t>More Exclusivity: Provide a new experience for your customers and enhance the image of your hotel. </a:t>
            </a:r>
          </a:p>
          <a:p>
            <a:pPr marL="285750" indent="-285750" fontAlgn="base">
              <a:buFont typeface="Wingdings" panose="05000000000000000000" pitchFamily="2" charset="2"/>
              <a:buChar char="v"/>
            </a:pPr>
            <a:r>
              <a:rPr lang="en-US" sz="1600" dirty="0">
                <a:cs typeface="Times New Roman" pitchFamily="18" charset="0"/>
              </a:rPr>
              <a:t>More Productiveness: Provides Tour Group Reservation and Tour Group Check-in, enhance the check-in efficiency of your hotel.…</a:t>
            </a:r>
          </a:p>
          <a:p>
            <a:pPr marL="285750" indent="-285750" fontAlgn="base">
              <a:buFont typeface="Wingdings" panose="05000000000000000000" pitchFamily="2" charset="2"/>
              <a:buChar char="v"/>
            </a:pPr>
            <a:r>
              <a:rPr lang="en-US" sz="1600" dirty="0">
                <a:cs typeface="Times New Roman" pitchFamily="18" charset="0"/>
              </a:rPr>
              <a:t>and Less Expense: BASE RFID by eSSL is selling at a very competitive price by eSSL Distributors &amp; Dealers.</a:t>
            </a:r>
            <a:endParaRPr lang="en-US" sz="1600" dirty="0">
              <a:cs typeface="Times New Roman" pitchFamily="18" charset="0"/>
            </a:endParaRPr>
          </a:p>
        </p:txBody>
      </p:sp>
      <p:sp>
        <p:nvSpPr>
          <p:cNvPr id="9" name="Rectangle 8"/>
          <p:cNvSpPr/>
          <p:nvPr/>
        </p:nvSpPr>
        <p:spPr>
          <a:xfrm>
            <a:off x="4103333" y="274905"/>
            <a:ext cx="2502736" cy="646331"/>
          </a:xfrm>
          <a:prstGeom prst="rect">
            <a:avLst/>
          </a:prstGeom>
        </p:spPr>
        <p:txBody>
          <a:bodyPr wrap="none">
            <a:spAutoFit/>
          </a:bodyPr>
          <a:lstStyle/>
          <a:p>
            <a:r>
              <a:rPr lang="en-US" sz="3600" b="1" dirty="0">
                <a:latin typeface="Myriad Pro Black" panose="020B0803030403020204" pitchFamily="34" charset="0"/>
                <a:cs typeface="Times New Roman" panose="02020603050405020304" pitchFamily="18" charset="0"/>
              </a:rPr>
              <a:t>Advantage</a:t>
            </a:r>
            <a:endParaRPr lang="en-US" sz="3600" b="1" dirty="0">
              <a:latin typeface="Myriad Pro Black" panose="020B0803030403020204" pitchFamily="34" charset="0"/>
              <a:cs typeface="Times New Roman" panose="02020603050405020304" pitchFamily="18" charset="0"/>
            </a:endParaRPr>
          </a:p>
        </p:txBody>
      </p:sp>
    </p:spTree>
    <p:extLst>
      <p:ext uri="{BB962C8B-B14F-4D97-AF65-F5344CB8AC3E}">
        <p14:creationId xmlns:p14="http://schemas.microsoft.com/office/powerpoint/2010/main" val="20401032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3999" cy="6858000"/>
          </a:xfrm>
          <a:prstGeom prst="rect">
            <a:avLst/>
          </a:prstGeom>
        </p:spPr>
      </p:pic>
      <p:sp>
        <p:nvSpPr>
          <p:cNvPr id="9" name="TextBox 8"/>
          <p:cNvSpPr txBox="1"/>
          <p:nvPr/>
        </p:nvSpPr>
        <p:spPr>
          <a:xfrm>
            <a:off x="3688195" y="276126"/>
            <a:ext cx="4925291" cy="923330"/>
          </a:xfrm>
          <a:prstGeom prst="rect">
            <a:avLst/>
          </a:prstGeom>
          <a:noFill/>
        </p:spPr>
        <p:txBody>
          <a:bodyPr wrap="square" rtlCol="0">
            <a:spAutoFit/>
          </a:bodyPr>
          <a:lstStyle/>
          <a:p>
            <a:r>
              <a:rPr lang="en-US" sz="3600" b="1" dirty="0" smtClean="0">
                <a:latin typeface="Myriad Pro Black" panose="020B0803030403020204" pitchFamily="34" charset="0"/>
                <a:cs typeface="Times New Roman" panose="02020603050405020304" pitchFamily="18" charset="0"/>
              </a:rPr>
              <a:t>Technical </a:t>
            </a:r>
            <a:r>
              <a:rPr lang="en-US" sz="3600" b="1" dirty="0">
                <a:latin typeface="Myriad Pro Black" panose="020B0803030403020204" pitchFamily="34" charset="0"/>
                <a:cs typeface="Times New Roman" panose="02020603050405020304" pitchFamily="18" charset="0"/>
              </a:rPr>
              <a:t>Info</a:t>
            </a:r>
          </a:p>
          <a:p>
            <a:endParaRPr lang="en-US" dirty="0"/>
          </a:p>
        </p:txBody>
      </p:sp>
      <p:pic>
        <p:nvPicPr>
          <p:cNvPr id="10" name="Picture 9"/>
          <p:cNvPicPr>
            <a:picLocks noChangeAspect="1"/>
          </p:cNvPicPr>
          <p:nvPr/>
        </p:nvPicPr>
        <p:blipFill>
          <a:blip r:embed="rId3"/>
          <a:stretch>
            <a:fillRect/>
          </a:stretch>
        </p:blipFill>
        <p:spPr>
          <a:xfrm>
            <a:off x="415637" y="1629911"/>
            <a:ext cx="3454399" cy="4395259"/>
          </a:xfrm>
          <a:prstGeom prst="rect">
            <a:avLst/>
          </a:prstGeom>
        </p:spPr>
      </p:pic>
      <p:sp>
        <p:nvSpPr>
          <p:cNvPr id="12" name="TextBox 11"/>
          <p:cNvSpPr txBox="1"/>
          <p:nvPr/>
        </p:nvSpPr>
        <p:spPr>
          <a:xfrm>
            <a:off x="3984913" y="2601854"/>
            <a:ext cx="4530437" cy="3416320"/>
          </a:xfrm>
          <a:prstGeom prst="rect">
            <a:avLst/>
          </a:prstGeom>
          <a:noFill/>
        </p:spPr>
        <p:txBody>
          <a:bodyPr wrap="square" rtlCol="0">
            <a:spAutoFit/>
          </a:bodyPr>
          <a:lstStyle/>
          <a:p>
            <a:pPr marL="285750" indent="-285750" fontAlgn="base">
              <a:buFont typeface="Wingdings" panose="05000000000000000000" pitchFamily="2" charset="2"/>
              <a:buChar char="v"/>
            </a:pPr>
            <a:r>
              <a:rPr lang="en-US" dirty="0" smtClean="0">
                <a:cs typeface="Times New Roman" pitchFamily="18" charset="0"/>
              </a:rPr>
              <a:t>Power:  4no of  AA Alkaline Batteries</a:t>
            </a:r>
          </a:p>
          <a:p>
            <a:pPr marL="285750" indent="-285750" fontAlgn="base">
              <a:buFont typeface="Wingdings" panose="05000000000000000000" pitchFamily="2" charset="2"/>
              <a:buChar char="v"/>
            </a:pPr>
            <a:r>
              <a:rPr lang="en-US" dirty="0" smtClean="0">
                <a:cs typeface="Times New Roman" pitchFamily="18" charset="0"/>
              </a:rPr>
              <a:t>Battery </a:t>
            </a:r>
            <a:r>
              <a:rPr lang="en-US" dirty="0">
                <a:cs typeface="Times New Roman" pitchFamily="18" charset="0"/>
              </a:rPr>
              <a:t>Location: Inside of the back lock</a:t>
            </a:r>
          </a:p>
          <a:p>
            <a:pPr marL="285750" indent="-285750" fontAlgn="base">
              <a:buFont typeface="Wingdings" panose="05000000000000000000" pitchFamily="2" charset="2"/>
              <a:buChar char="v"/>
            </a:pPr>
            <a:r>
              <a:rPr lang="en-US" dirty="0" smtClean="0">
                <a:cs typeface="Times New Roman" pitchFamily="18" charset="0"/>
              </a:rPr>
              <a:t>Material: Handles, Lock Body made of Stainless Steal  SS304</a:t>
            </a:r>
          </a:p>
          <a:p>
            <a:pPr marL="285750" indent="-285750" fontAlgn="base">
              <a:buFont typeface="Wingdings" panose="05000000000000000000" pitchFamily="2" charset="2"/>
              <a:buChar char="v"/>
            </a:pPr>
            <a:r>
              <a:rPr lang="en-US" dirty="0" smtClean="0">
                <a:cs typeface="Times New Roman" pitchFamily="18" charset="0"/>
              </a:rPr>
              <a:t>Emergency </a:t>
            </a:r>
            <a:r>
              <a:rPr lang="en-US" dirty="0">
                <a:cs typeface="Times New Roman" pitchFamily="18" charset="0"/>
              </a:rPr>
              <a:t>Opening: Mechanical Key </a:t>
            </a:r>
          </a:p>
          <a:p>
            <a:pPr marL="285750" indent="-285750" fontAlgn="base">
              <a:buFont typeface="Wingdings" panose="05000000000000000000" pitchFamily="2" charset="2"/>
              <a:buChar char="v"/>
            </a:pPr>
            <a:r>
              <a:rPr lang="en-US" dirty="0">
                <a:cs typeface="Times New Roman" pitchFamily="18" charset="0"/>
              </a:rPr>
              <a:t>Locking Mechanism: Electro Mechanical Locking Mechanism</a:t>
            </a:r>
          </a:p>
          <a:p>
            <a:pPr marL="285750" indent="-285750" fontAlgn="base">
              <a:buFont typeface="Wingdings" panose="05000000000000000000" pitchFamily="2" charset="2"/>
              <a:buChar char="v"/>
            </a:pPr>
            <a:r>
              <a:rPr lang="en-US" dirty="0">
                <a:cs typeface="Times New Roman" pitchFamily="18" charset="0"/>
              </a:rPr>
              <a:t>Door Thickness: 35-80mm </a:t>
            </a:r>
          </a:p>
          <a:p>
            <a:pPr marL="285750" indent="-285750" fontAlgn="base">
              <a:buFont typeface="Wingdings" panose="05000000000000000000" pitchFamily="2" charset="2"/>
              <a:buChar char="v"/>
            </a:pPr>
            <a:r>
              <a:rPr lang="en-US" dirty="0">
                <a:cs typeface="Times New Roman" pitchFamily="18" charset="0"/>
              </a:rPr>
              <a:t>System Software: BIS Hotel</a:t>
            </a:r>
          </a:p>
          <a:p>
            <a:pPr marL="285750" indent="-285750" fontAlgn="base">
              <a:buFont typeface="Wingdings" panose="05000000000000000000" pitchFamily="2" charset="2"/>
              <a:buChar char="v"/>
            </a:pPr>
            <a:r>
              <a:rPr lang="en-US" dirty="0">
                <a:cs typeface="Times New Roman" pitchFamily="18" charset="0"/>
              </a:rPr>
              <a:t>Storage Temperature : -20°C~ 60°C</a:t>
            </a:r>
          </a:p>
          <a:p>
            <a:pPr marL="285750" indent="-285750" fontAlgn="base">
              <a:buFont typeface="Wingdings" panose="05000000000000000000" pitchFamily="2" charset="2"/>
              <a:buChar char="v"/>
            </a:pPr>
            <a:r>
              <a:rPr lang="en-US" dirty="0">
                <a:cs typeface="Times New Roman" pitchFamily="18" charset="0"/>
              </a:rPr>
              <a:t>RFID Standard: ISO 14443A (</a:t>
            </a:r>
            <a:r>
              <a:rPr lang="en-US" dirty="0" err="1">
                <a:cs typeface="Times New Roman" pitchFamily="18" charset="0"/>
              </a:rPr>
              <a:t>Mifare</a:t>
            </a:r>
            <a:r>
              <a:rPr lang="en-US" dirty="0">
                <a:cs typeface="Times New Roman" pitchFamily="18" charset="0"/>
              </a:rPr>
              <a:t> Classic)</a:t>
            </a:r>
          </a:p>
          <a:p>
            <a:endParaRPr lang="en-US" dirty="0"/>
          </a:p>
        </p:txBody>
      </p:sp>
      <p:sp>
        <p:nvSpPr>
          <p:cNvPr id="13" name="Rectangle 12"/>
          <p:cNvSpPr/>
          <p:nvPr/>
        </p:nvSpPr>
        <p:spPr>
          <a:xfrm>
            <a:off x="3984913" y="1982907"/>
            <a:ext cx="1428751" cy="461665"/>
          </a:xfrm>
          <a:prstGeom prst="rect">
            <a:avLst/>
          </a:prstGeom>
        </p:spPr>
        <p:txBody>
          <a:bodyPr wrap="square">
            <a:spAutoFit/>
          </a:bodyPr>
          <a:lstStyle/>
          <a:p>
            <a:r>
              <a:rPr lang="en-US" sz="2400" b="1" dirty="0">
                <a:latin typeface="Myriad Pro Black" panose="020B0803030403020204" pitchFamily="34" charset="0"/>
                <a:cs typeface="Times New Roman" panose="02020603050405020304" pitchFamily="18" charset="0"/>
              </a:rPr>
              <a:t>HL100</a:t>
            </a:r>
            <a:endParaRPr lang="en-US" sz="2400" dirty="0"/>
          </a:p>
        </p:txBody>
      </p:sp>
    </p:spTree>
    <p:extLst>
      <p:ext uri="{BB962C8B-B14F-4D97-AF65-F5344CB8AC3E}">
        <p14:creationId xmlns:p14="http://schemas.microsoft.com/office/powerpoint/2010/main" val="22706157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14" name="TextBox 13"/>
          <p:cNvSpPr txBox="1"/>
          <p:nvPr/>
        </p:nvSpPr>
        <p:spPr>
          <a:xfrm>
            <a:off x="2596239" y="328174"/>
            <a:ext cx="5530360" cy="830997"/>
          </a:xfrm>
          <a:prstGeom prst="rect">
            <a:avLst/>
          </a:prstGeom>
          <a:noFill/>
        </p:spPr>
        <p:txBody>
          <a:bodyPr wrap="none" rtlCol="0">
            <a:spAutoFit/>
          </a:bodyPr>
          <a:lstStyle/>
          <a:p>
            <a:r>
              <a:rPr lang="en-US" sz="2400" b="1" dirty="0">
                <a:solidFill>
                  <a:schemeClr val="bg1"/>
                </a:solidFill>
                <a:latin typeface="Rockwell Condensed" panose="02060603050405020104" pitchFamily="18" charset="0"/>
                <a:cs typeface="Times New Roman" panose="02020603050405020304" pitchFamily="18" charset="0"/>
              </a:rPr>
              <a:t>Facial &amp; Card Based Access Control System</a:t>
            </a:r>
          </a:p>
          <a:p>
            <a:endParaRPr lang="en-US" sz="2400" dirty="0"/>
          </a:p>
        </p:txBody>
      </p:sp>
      <p:sp>
        <p:nvSpPr>
          <p:cNvPr id="3" name="Content Placeholder 2"/>
          <p:cNvSpPr>
            <a:spLocks noGrp="1"/>
          </p:cNvSpPr>
          <p:nvPr>
            <p:ph idx="1"/>
          </p:nvPr>
        </p:nvSpPr>
        <p:spPr/>
        <p:txBody>
          <a:bodyPr/>
          <a:lstStyle/>
          <a:p>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3999" cy="6858000"/>
          </a:xfrm>
          <a:prstGeom prst="rect">
            <a:avLst/>
          </a:prstGeom>
        </p:spPr>
      </p:pic>
      <p:sp>
        <p:nvSpPr>
          <p:cNvPr id="8" name="TextBox 7"/>
          <p:cNvSpPr txBox="1"/>
          <p:nvPr/>
        </p:nvSpPr>
        <p:spPr>
          <a:xfrm>
            <a:off x="3688195" y="276126"/>
            <a:ext cx="4925291" cy="923330"/>
          </a:xfrm>
          <a:prstGeom prst="rect">
            <a:avLst/>
          </a:prstGeom>
          <a:noFill/>
        </p:spPr>
        <p:txBody>
          <a:bodyPr wrap="square" rtlCol="0">
            <a:spAutoFit/>
          </a:bodyPr>
          <a:lstStyle/>
          <a:p>
            <a:r>
              <a:rPr lang="en-US" sz="3600" b="1" dirty="0" smtClean="0">
                <a:latin typeface="Myriad Pro Black" panose="020B0803030403020204" pitchFamily="34" charset="0"/>
                <a:cs typeface="Times New Roman" panose="02020603050405020304" pitchFamily="18" charset="0"/>
              </a:rPr>
              <a:t>HL100 </a:t>
            </a:r>
            <a:r>
              <a:rPr lang="en-US" sz="3600" b="1" dirty="0">
                <a:latin typeface="Myriad Pro Black" panose="020B0803030403020204" pitchFamily="34" charset="0"/>
                <a:cs typeface="Times New Roman" panose="02020603050405020304" pitchFamily="18" charset="0"/>
              </a:rPr>
              <a:t>Dimensions</a:t>
            </a:r>
          </a:p>
          <a:p>
            <a:endParaRPr lang="en-US" dirty="0"/>
          </a:p>
        </p:txBody>
      </p:sp>
      <p:pic>
        <p:nvPicPr>
          <p:cNvPr id="10" name="Picture 2" descr="BASE RFID TYPICAL Certific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6049" y="2999080"/>
            <a:ext cx="2680617" cy="23241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BASE RFID TYPICAL Certifica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840" y="4161156"/>
            <a:ext cx="2734986" cy="23241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BASE RFID TYPICAL Certifica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841" y="1408576"/>
            <a:ext cx="2734986" cy="254473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6"/>
          <a:stretch>
            <a:fillRect/>
          </a:stretch>
        </p:blipFill>
        <p:spPr>
          <a:xfrm>
            <a:off x="236173" y="1923834"/>
            <a:ext cx="3342694" cy="4253129"/>
          </a:xfrm>
          <a:prstGeom prst="rect">
            <a:avLst/>
          </a:prstGeom>
        </p:spPr>
      </p:pic>
    </p:spTree>
    <p:extLst>
      <p:ext uri="{BB962C8B-B14F-4D97-AF65-F5344CB8AC3E}">
        <p14:creationId xmlns:p14="http://schemas.microsoft.com/office/powerpoint/2010/main" val="31961163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3999" cy="6858000"/>
          </a:xfrm>
          <a:prstGeom prst="rect">
            <a:avLst/>
          </a:prstGeom>
        </p:spPr>
      </p:pic>
      <p:sp>
        <p:nvSpPr>
          <p:cNvPr id="9" name="TextBox 8"/>
          <p:cNvSpPr txBox="1"/>
          <p:nvPr/>
        </p:nvSpPr>
        <p:spPr>
          <a:xfrm>
            <a:off x="3688195" y="276126"/>
            <a:ext cx="4925291" cy="923330"/>
          </a:xfrm>
          <a:prstGeom prst="rect">
            <a:avLst/>
          </a:prstGeom>
          <a:noFill/>
        </p:spPr>
        <p:txBody>
          <a:bodyPr wrap="square" rtlCol="0">
            <a:spAutoFit/>
          </a:bodyPr>
          <a:lstStyle/>
          <a:p>
            <a:r>
              <a:rPr lang="en-IN" sz="3600" b="1" dirty="0" smtClean="0">
                <a:latin typeface="Myriad Pro Black" panose="020B0803030403020204" pitchFamily="34" charset="0"/>
                <a:cs typeface="Times New Roman" panose="02020603050405020304" pitchFamily="18" charset="0"/>
              </a:rPr>
              <a:t>Hotel Lock Software</a:t>
            </a:r>
            <a:endParaRPr lang="en-US" sz="3600" b="1" dirty="0">
              <a:latin typeface="Myriad Pro Black" panose="020B0803030403020204" pitchFamily="34" charset="0"/>
              <a:cs typeface="Times New Roman" panose="02020603050405020304" pitchFamily="18" charset="0"/>
            </a:endParaRPr>
          </a:p>
          <a:p>
            <a:endParaRPr lang="en-US" dirty="0"/>
          </a:p>
        </p:txBody>
      </p:sp>
      <p:sp>
        <p:nvSpPr>
          <p:cNvPr id="6" name="Rectangle 5"/>
          <p:cNvSpPr/>
          <p:nvPr/>
        </p:nvSpPr>
        <p:spPr>
          <a:xfrm>
            <a:off x="4738254" y="2182095"/>
            <a:ext cx="3522519" cy="3139321"/>
          </a:xfrm>
          <a:prstGeom prst="rect">
            <a:avLst/>
          </a:prstGeom>
        </p:spPr>
        <p:txBody>
          <a:bodyPr wrap="square">
            <a:spAutoFit/>
          </a:bodyPr>
          <a:lstStyle/>
          <a:p>
            <a:pPr fontAlgn="base"/>
            <a:r>
              <a:rPr lang="en-US" dirty="0">
                <a:cs typeface="Times New Roman" pitchFamily="18" charset="0"/>
              </a:rPr>
              <a:t>BIS HOTEL is a full-featured, functionally rich intelligent system with the power, flexibility and convenience to satisfy the needs of any hotel. Beside the basic requirement found in most locking system, the BIS HOTEL also includes various features enabling you to achieve All-in-one card security management, tour group check-in and shift-to-shift operations.</a:t>
            </a:r>
            <a:endParaRPr lang="en-US" dirty="0">
              <a:cs typeface="Times New Roman" pitchFamily="18" charset="0"/>
            </a:endParaRPr>
          </a:p>
        </p:txBody>
      </p:sp>
      <p:sp>
        <p:nvSpPr>
          <p:cNvPr id="11" name="Oval 10"/>
          <p:cNvSpPr/>
          <p:nvPr/>
        </p:nvSpPr>
        <p:spPr>
          <a:xfrm>
            <a:off x="446809" y="4998027"/>
            <a:ext cx="3927763" cy="529937"/>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663" y="1569101"/>
            <a:ext cx="4613899" cy="4365310"/>
          </a:xfrm>
          <a:prstGeom prst="rect">
            <a:avLst/>
          </a:prstGeom>
        </p:spPr>
      </p:pic>
    </p:spTree>
    <p:extLst>
      <p:ext uri="{BB962C8B-B14F-4D97-AF65-F5344CB8AC3E}">
        <p14:creationId xmlns:p14="http://schemas.microsoft.com/office/powerpoint/2010/main" val="21505553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3999" cy="6858000"/>
          </a:xfrm>
          <a:prstGeom prst="rect">
            <a:avLst/>
          </a:prstGeom>
        </p:spPr>
      </p:pic>
      <p:sp>
        <p:nvSpPr>
          <p:cNvPr id="10" name="TextBox 9"/>
          <p:cNvSpPr txBox="1"/>
          <p:nvPr/>
        </p:nvSpPr>
        <p:spPr>
          <a:xfrm>
            <a:off x="3044537" y="276126"/>
            <a:ext cx="5568950" cy="646331"/>
          </a:xfrm>
          <a:prstGeom prst="rect">
            <a:avLst/>
          </a:prstGeom>
          <a:noFill/>
        </p:spPr>
        <p:txBody>
          <a:bodyPr wrap="square" rtlCol="0">
            <a:spAutoFit/>
          </a:bodyPr>
          <a:lstStyle/>
          <a:p>
            <a:r>
              <a:rPr lang="en-US" sz="3600" b="1" dirty="0">
                <a:latin typeface="Myriad Pro Black" panose="020B0803030403020204" pitchFamily="34" charset="0"/>
                <a:cs typeface="Times New Roman" panose="02020603050405020304" pitchFamily="18" charset="0"/>
              </a:rPr>
              <a:t>Hand Held Service Unit</a:t>
            </a:r>
            <a:endParaRPr lang="en-US" dirty="0">
              <a:latin typeface="Myriad Pro Black" panose="020B0803030403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736" y="1420655"/>
            <a:ext cx="4544291" cy="4544291"/>
          </a:xfrm>
          <a:prstGeom prst="rect">
            <a:avLst/>
          </a:prstGeom>
        </p:spPr>
      </p:pic>
      <p:sp>
        <p:nvSpPr>
          <p:cNvPr id="11" name="Rectangle 10"/>
          <p:cNvSpPr/>
          <p:nvPr/>
        </p:nvSpPr>
        <p:spPr>
          <a:xfrm>
            <a:off x="3126817" y="1531148"/>
            <a:ext cx="5746441" cy="584775"/>
          </a:xfrm>
          <a:prstGeom prst="rect">
            <a:avLst/>
          </a:prstGeom>
        </p:spPr>
        <p:txBody>
          <a:bodyPr wrap="square">
            <a:spAutoFit/>
          </a:bodyPr>
          <a:lstStyle/>
          <a:p>
            <a:r>
              <a:rPr lang="en-US" sz="3200" b="1" dirty="0" smtClean="0">
                <a:cs typeface="Times New Roman" panose="02020603050405020304" pitchFamily="18" charset="0"/>
              </a:rPr>
              <a:t>HL-100 - Hand </a:t>
            </a:r>
            <a:r>
              <a:rPr lang="en-US" sz="3200" b="1" dirty="0">
                <a:cs typeface="Times New Roman" panose="02020603050405020304" pitchFamily="18" charset="0"/>
              </a:rPr>
              <a:t>Held Service Unit </a:t>
            </a:r>
            <a:endParaRPr lang="en-US" sz="3200" b="1" dirty="0">
              <a:cs typeface="Times New Roman" panose="02020603050405020304" pitchFamily="18" charset="0"/>
            </a:endParaRPr>
          </a:p>
        </p:txBody>
      </p:sp>
      <p:sp>
        <p:nvSpPr>
          <p:cNvPr id="12" name="Rectangle 11"/>
          <p:cNvSpPr/>
          <p:nvPr/>
        </p:nvSpPr>
        <p:spPr>
          <a:xfrm>
            <a:off x="3126817" y="2226416"/>
            <a:ext cx="5622328" cy="1077218"/>
          </a:xfrm>
          <a:prstGeom prst="rect">
            <a:avLst/>
          </a:prstGeom>
        </p:spPr>
        <p:txBody>
          <a:bodyPr wrap="square">
            <a:spAutoFit/>
          </a:bodyPr>
          <a:lstStyle/>
          <a:p>
            <a:r>
              <a:rPr lang="en-IN" sz="1600" dirty="0" smtClean="0"/>
              <a:t>Reliable </a:t>
            </a:r>
            <a:r>
              <a:rPr lang="en-IN" sz="1600" dirty="0"/>
              <a:t>and convenient handheld service unit is necessary for uploading programs and data transfer to electronic door locks </a:t>
            </a:r>
            <a:r>
              <a:rPr lang="en-IN" sz="1600" dirty="0" smtClean="0"/>
              <a:t>&amp; safes</a:t>
            </a:r>
            <a:r>
              <a:rPr lang="en-IN" sz="1600" dirty="0"/>
              <a:t>. This handheld service unit will synchronizes programming between the PC to the locks.</a:t>
            </a:r>
            <a:endParaRPr lang="en-IN" sz="1600" dirty="0"/>
          </a:p>
        </p:txBody>
      </p:sp>
      <p:sp>
        <p:nvSpPr>
          <p:cNvPr id="13" name="Rectangle 12"/>
          <p:cNvSpPr/>
          <p:nvPr/>
        </p:nvSpPr>
        <p:spPr>
          <a:xfrm>
            <a:off x="3126817" y="3483306"/>
            <a:ext cx="5756698" cy="2308324"/>
          </a:xfrm>
          <a:prstGeom prst="rect">
            <a:avLst/>
          </a:prstGeom>
        </p:spPr>
        <p:txBody>
          <a:bodyPr wrap="square">
            <a:spAutoFit/>
          </a:bodyPr>
          <a:lstStyle/>
          <a:p>
            <a:pPr marL="285750" indent="-285750">
              <a:buFont typeface="Wingdings" panose="05000000000000000000" pitchFamily="2" charset="2"/>
              <a:buChar char="v"/>
            </a:pPr>
            <a:r>
              <a:rPr lang="en-IN" sz="1600" dirty="0"/>
              <a:t>Dimensions(L x W x D): 155 x 80 x 28 mm (6.1 x 3.15 x 1.1 inch)</a:t>
            </a:r>
          </a:p>
          <a:p>
            <a:pPr marL="285750" indent="-285750">
              <a:buFont typeface="Wingdings" panose="05000000000000000000" pitchFamily="2" charset="2"/>
              <a:buChar char="v"/>
            </a:pPr>
            <a:r>
              <a:rPr lang="en-IN" sz="1600" dirty="0"/>
              <a:t>Voltage: 6V DC Battery capacity: Minimum operating time: 15 hours                            </a:t>
            </a:r>
          </a:p>
          <a:p>
            <a:pPr marL="285750" indent="-285750">
              <a:buFont typeface="Wingdings" panose="05000000000000000000" pitchFamily="2" charset="2"/>
              <a:buChar char="v"/>
            </a:pPr>
            <a:r>
              <a:rPr lang="en-IN" sz="1600" dirty="0"/>
              <a:t>Minimum standby time: 90 hours</a:t>
            </a:r>
          </a:p>
          <a:p>
            <a:pPr marL="285750" indent="-285750">
              <a:buFont typeface="Wingdings" panose="05000000000000000000" pitchFamily="2" charset="2"/>
              <a:buChar char="v"/>
            </a:pPr>
            <a:r>
              <a:rPr lang="en-IN" sz="1600" dirty="0"/>
              <a:t>Type of batteries: 4 AA alkaline batteries - 1,5V</a:t>
            </a:r>
          </a:p>
          <a:p>
            <a:pPr marL="285750" indent="-285750">
              <a:buFont typeface="Wingdings" panose="05000000000000000000" pitchFamily="2" charset="2"/>
              <a:buChar char="v"/>
            </a:pPr>
            <a:r>
              <a:rPr lang="en-IN" sz="1600" dirty="0"/>
              <a:t>Operation temperature: -10°C to 60°C</a:t>
            </a:r>
          </a:p>
          <a:p>
            <a:pPr marL="285750" indent="-285750">
              <a:buFont typeface="Wingdings" panose="05000000000000000000" pitchFamily="2" charset="2"/>
              <a:buChar char="v"/>
            </a:pPr>
            <a:r>
              <a:rPr lang="en-IN" sz="1600" dirty="0"/>
              <a:t>Storage temperature: -30°C to 75°C</a:t>
            </a:r>
          </a:p>
          <a:p>
            <a:pPr marL="285750" indent="-285750">
              <a:buFont typeface="Wingdings" panose="05000000000000000000" pitchFamily="2" charset="2"/>
              <a:buChar char="v"/>
            </a:pPr>
            <a:r>
              <a:rPr lang="en-IN" sz="1600" dirty="0"/>
              <a:t>Humidity resistance: 20% to 95% non-condensing</a:t>
            </a:r>
          </a:p>
          <a:p>
            <a:pPr marL="285750" indent="-285750">
              <a:buFont typeface="Wingdings" panose="05000000000000000000" pitchFamily="2" charset="2"/>
              <a:buChar char="v"/>
            </a:pPr>
            <a:r>
              <a:rPr lang="en-IN" sz="1600" dirty="0"/>
              <a:t>Connector: USB type B</a:t>
            </a:r>
            <a:endParaRPr lang="en-IN" sz="1600" dirty="0"/>
          </a:p>
        </p:txBody>
      </p:sp>
    </p:spTree>
    <p:extLst>
      <p:ext uri="{BB962C8B-B14F-4D97-AF65-F5344CB8AC3E}">
        <p14:creationId xmlns:p14="http://schemas.microsoft.com/office/powerpoint/2010/main" val="4024597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3999" cy="6858000"/>
          </a:xfrm>
          <a:prstGeom prst="rect">
            <a:avLst/>
          </a:prstGeom>
        </p:spPr>
      </p:pic>
      <p:sp>
        <p:nvSpPr>
          <p:cNvPr id="9" name="TextBox 8"/>
          <p:cNvSpPr txBox="1"/>
          <p:nvPr/>
        </p:nvSpPr>
        <p:spPr>
          <a:xfrm>
            <a:off x="3325092" y="296908"/>
            <a:ext cx="5568950" cy="646331"/>
          </a:xfrm>
          <a:prstGeom prst="rect">
            <a:avLst/>
          </a:prstGeom>
          <a:noFill/>
        </p:spPr>
        <p:txBody>
          <a:bodyPr wrap="square" rtlCol="0">
            <a:spAutoFit/>
          </a:bodyPr>
          <a:lstStyle/>
          <a:p>
            <a:r>
              <a:rPr lang="en-US" sz="3600" b="1" dirty="0" smtClean="0">
                <a:latin typeface="Myriad Pro Black" panose="020B0803030403020204" pitchFamily="34" charset="0"/>
                <a:cs typeface="Times New Roman" panose="02020603050405020304" pitchFamily="18" charset="0"/>
              </a:rPr>
              <a:t>RFID Card Encoder</a:t>
            </a:r>
            <a:endParaRPr lang="en-US" dirty="0">
              <a:latin typeface="Myriad Pro Black" panose="020B0803030403020204" pitchFamily="34" charset="0"/>
            </a:endParaRPr>
          </a:p>
        </p:txBody>
      </p:sp>
      <p:sp>
        <p:nvSpPr>
          <p:cNvPr id="12" name="Rectangle 11"/>
          <p:cNvSpPr/>
          <p:nvPr/>
        </p:nvSpPr>
        <p:spPr>
          <a:xfrm flipH="1">
            <a:off x="4483620" y="2863575"/>
            <a:ext cx="4264949" cy="1323439"/>
          </a:xfrm>
          <a:prstGeom prst="rect">
            <a:avLst/>
          </a:prstGeom>
        </p:spPr>
        <p:txBody>
          <a:bodyPr wrap="square">
            <a:spAutoFit/>
          </a:bodyPr>
          <a:lstStyle/>
          <a:p>
            <a:r>
              <a:rPr lang="en-US" sz="2000" dirty="0" smtClean="0"/>
              <a:t>Encoders  </a:t>
            </a:r>
            <a:r>
              <a:rPr lang="en-US" sz="2000" dirty="0"/>
              <a:t>is used for reading </a:t>
            </a:r>
            <a:r>
              <a:rPr lang="en-US" sz="2000" dirty="0" smtClean="0"/>
              <a:t>&amp; writing </a:t>
            </a:r>
            <a:r>
              <a:rPr lang="en-US" sz="2000" dirty="0" smtClean="0"/>
              <a:t>cards that sync the data into the card which are given to guest to access the hotel room.</a:t>
            </a:r>
            <a:endParaRPr lang="en-IN" sz="2000" dirty="0"/>
          </a:p>
        </p:txBody>
      </p:sp>
      <p:sp>
        <p:nvSpPr>
          <p:cNvPr id="6" name="TextBox 5"/>
          <p:cNvSpPr txBox="1"/>
          <p:nvPr/>
        </p:nvSpPr>
        <p:spPr>
          <a:xfrm>
            <a:off x="4483620" y="2401910"/>
            <a:ext cx="3791807" cy="461665"/>
          </a:xfrm>
          <a:prstGeom prst="rect">
            <a:avLst/>
          </a:prstGeom>
          <a:noFill/>
        </p:spPr>
        <p:txBody>
          <a:bodyPr wrap="none" rtlCol="0">
            <a:spAutoFit/>
          </a:bodyPr>
          <a:lstStyle/>
          <a:p>
            <a:r>
              <a:rPr lang="en-IN" sz="2400" dirty="0" smtClean="0">
                <a:latin typeface="Myriad Pro Black" panose="020B0803030403020204" pitchFamily="34" charset="0"/>
              </a:rPr>
              <a:t>HL100-RFID Card Encoder</a:t>
            </a:r>
            <a:endParaRPr lang="en-US" sz="2400" dirty="0">
              <a:latin typeface="Myriad Pro Black" panose="020B0803030403020204" pitchFamily="34"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49" y="1756064"/>
            <a:ext cx="4520045" cy="4520045"/>
          </a:xfrm>
          <a:prstGeom prst="rect">
            <a:avLst/>
          </a:prstGeom>
        </p:spPr>
      </p:pic>
    </p:spTree>
    <p:extLst>
      <p:ext uri="{BB962C8B-B14F-4D97-AF65-F5344CB8AC3E}">
        <p14:creationId xmlns:p14="http://schemas.microsoft.com/office/powerpoint/2010/main" val="6837816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448</TotalTime>
  <Words>730</Words>
  <Application>Microsoft Office PowerPoint</Application>
  <PresentationFormat>On-screen Show (4:3)</PresentationFormat>
  <Paragraphs>62</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Calibri Light</vt:lpstr>
      <vt:lpstr>Kunstler Script</vt:lpstr>
      <vt:lpstr>Myriad Pro Black</vt:lpstr>
      <vt:lpstr>Rockwell Condensed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25</cp:revision>
  <dcterms:created xsi:type="dcterms:W3CDTF">2022-05-03T10:25:55Z</dcterms:created>
  <dcterms:modified xsi:type="dcterms:W3CDTF">2022-07-06T11:54:06Z</dcterms:modified>
</cp:coreProperties>
</file>